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Medium" charset="1" panose="000006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" charset="1" panose="00000500000000000000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jpeg" Type="http://schemas.openxmlformats.org/officeDocument/2006/relationships/image"/><Relationship Id="rId4" Target="../media/image40.pn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9.jpe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1856" y="0"/>
            <a:ext cx="6474244" cy="10321258"/>
          </a:xfrm>
          <a:custGeom>
            <a:avLst/>
            <a:gdLst/>
            <a:ahLst/>
            <a:cxnLst/>
            <a:rect r="r" b="b" t="t" l="l"/>
            <a:pathLst>
              <a:path h="10321258" w="6474244">
                <a:moveTo>
                  <a:pt x="0" y="0"/>
                </a:moveTo>
                <a:lnTo>
                  <a:pt x="6474244" y="0"/>
                </a:lnTo>
                <a:lnTo>
                  <a:pt x="6474244" y="10321258"/>
                </a:lnTo>
                <a:lnTo>
                  <a:pt x="0" y="10321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57974" y="1475585"/>
            <a:ext cx="563768" cy="5637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945283" cy="7097955"/>
            <a:chOff x="0" y="0"/>
            <a:chExt cx="248964" cy="1869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964" cy="1869420"/>
            </a:xfrm>
            <a:custGeom>
              <a:avLst/>
              <a:gdLst/>
              <a:ahLst/>
              <a:cxnLst/>
              <a:rect r="r" b="b" t="t" l="l"/>
              <a:pathLst>
                <a:path h="1869420" w="248964">
                  <a:moveTo>
                    <a:pt x="0" y="0"/>
                  </a:moveTo>
                  <a:lnTo>
                    <a:pt x="248964" y="0"/>
                  </a:lnTo>
                  <a:lnTo>
                    <a:pt x="248964" y="1869420"/>
                  </a:lnTo>
                  <a:lnTo>
                    <a:pt x="0" y="186942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48964" cy="1926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097955"/>
            <a:ext cx="945283" cy="3189045"/>
            <a:chOff x="0" y="0"/>
            <a:chExt cx="248964" cy="8399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964" cy="839913"/>
            </a:xfrm>
            <a:custGeom>
              <a:avLst/>
              <a:gdLst/>
              <a:ahLst/>
              <a:cxnLst/>
              <a:rect r="r" b="b" t="t" l="l"/>
              <a:pathLst>
                <a:path h="839913" w="248964">
                  <a:moveTo>
                    <a:pt x="0" y="0"/>
                  </a:moveTo>
                  <a:lnTo>
                    <a:pt x="248964" y="0"/>
                  </a:lnTo>
                  <a:lnTo>
                    <a:pt x="248964" y="839913"/>
                  </a:lnTo>
                  <a:lnTo>
                    <a:pt x="0" y="839913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48964" cy="89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28900" y="2416283"/>
            <a:ext cx="9967041" cy="284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4"/>
              </a:lnSpc>
              <a:spcBef>
                <a:spcPct val="0"/>
              </a:spcBef>
            </a:pPr>
            <a:r>
              <a:rPr lang="en-US" b="true" sz="15696" spc="1020">
                <a:solidFill>
                  <a:srgbClr val="22222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Analog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8900" y="4510742"/>
            <a:ext cx="11070203" cy="284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4"/>
              </a:lnSpc>
              <a:spcBef>
                <a:spcPct val="0"/>
              </a:spcBef>
            </a:pPr>
            <a:r>
              <a:rPr lang="en-US" sz="15696" b="true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9001" y="1276141"/>
            <a:ext cx="6213181" cy="80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  <a:spcBef>
                <a:spcPct val="0"/>
              </a:spcBef>
            </a:pPr>
            <a:r>
              <a:rPr lang="en-US" sz="4474" spc="29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Troubleshooters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8900" y="8064704"/>
            <a:ext cx="4334537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Audio Voice-over Circuit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60893"/>
            <a:chOff x="0" y="0"/>
            <a:chExt cx="4816593" cy="674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4474"/>
            </a:xfrm>
            <a:custGeom>
              <a:avLst/>
              <a:gdLst/>
              <a:ahLst/>
              <a:cxnLst/>
              <a:rect r="r" b="b" t="t" l="l"/>
              <a:pathLst>
                <a:path h="6744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4474"/>
                  </a:lnTo>
                  <a:lnTo>
                    <a:pt x="0" y="674474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31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82313" y="675325"/>
            <a:ext cx="1596325" cy="1596325"/>
          </a:xfrm>
          <a:custGeom>
            <a:avLst/>
            <a:gdLst/>
            <a:ahLst/>
            <a:cxnLst/>
            <a:rect r="r" b="b" t="t" l="l"/>
            <a:pathLst>
              <a:path h="1596325" w="1596325">
                <a:moveTo>
                  <a:pt x="0" y="0"/>
                </a:moveTo>
                <a:lnTo>
                  <a:pt x="1596325" y="0"/>
                </a:lnTo>
                <a:lnTo>
                  <a:pt x="1596325" y="1596325"/>
                </a:lnTo>
                <a:lnTo>
                  <a:pt x="0" y="159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96385" y="2671232"/>
            <a:ext cx="2764283" cy="2129441"/>
          </a:xfrm>
          <a:custGeom>
            <a:avLst/>
            <a:gdLst/>
            <a:ahLst/>
            <a:cxnLst/>
            <a:rect r="r" b="b" t="t" l="l"/>
            <a:pathLst>
              <a:path h="2129441" w="2764283">
                <a:moveTo>
                  <a:pt x="0" y="0"/>
                </a:moveTo>
                <a:lnTo>
                  <a:pt x="2764283" y="0"/>
                </a:lnTo>
                <a:lnTo>
                  <a:pt x="2764283" y="2129441"/>
                </a:lnTo>
                <a:lnTo>
                  <a:pt x="0" y="212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50215" y="6017503"/>
            <a:ext cx="3209085" cy="2983477"/>
          </a:xfrm>
          <a:custGeom>
            <a:avLst/>
            <a:gdLst/>
            <a:ahLst/>
            <a:cxnLst/>
            <a:rect r="r" b="b" t="t" l="l"/>
            <a:pathLst>
              <a:path h="2983477" w="3209085">
                <a:moveTo>
                  <a:pt x="0" y="0"/>
                </a:moveTo>
                <a:lnTo>
                  <a:pt x="3209085" y="0"/>
                </a:lnTo>
                <a:lnTo>
                  <a:pt x="3209085" y="2983477"/>
                </a:lnTo>
                <a:lnTo>
                  <a:pt x="0" y="2983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650228"/>
            <a:ext cx="7719663" cy="587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designed and printed 2 PCBs for the project.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PCB was for the voice over circuit.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was a dual layer PCB with 93 mm × 100 mm dimensions.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smaller PCB was designed to supply dual voltages needed for the circuit.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was single layer with the dimensions 43.5 mm × 57 mm.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392" y="866775"/>
            <a:ext cx="5399448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PCB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4923" y="4977027"/>
            <a:ext cx="424720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Power PCB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98623" y="9577038"/>
            <a:ext cx="29636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Main PCB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925830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612205"/>
            <a:ext cx="14479624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5324316">
            <a:off x="15333006" y="69461"/>
            <a:ext cx="3045484" cy="2802808"/>
          </a:xfrm>
          <a:custGeom>
            <a:avLst/>
            <a:gdLst/>
            <a:ahLst/>
            <a:cxnLst/>
            <a:rect r="r" b="b" t="t" l="l"/>
            <a:pathLst>
              <a:path h="2802808" w="3045484">
                <a:moveTo>
                  <a:pt x="0" y="0"/>
                </a:moveTo>
                <a:lnTo>
                  <a:pt x="3045484" y="0"/>
                </a:lnTo>
                <a:lnTo>
                  <a:pt x="3045484" y="2802808"/>
                </a:lnTo>
                <a:lnTo>
                  <a:pt x="0" y="2802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8764" t="-100308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>
            <a:off x="17976270" y="2794845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070354" y="3741104"/>
            <a:ext cx="7000237" cy="4819923"/>
          </a:xfrm>
          <a:custGeom>
            <a:avLst/>
            <a:gdLst/>
            <a:ahLst/>
            <a:cxnLst/>
            <a:rect r="r" b="b" t="t" l="l"/>
            <a:pathLst>
              <a:path h="4819923" w="7000237">
                <a:moveTo>
                  <a:pt x="0" y="0"/>
                </a:moveTo>
                <a:lnTo>
                  <a:pt x="7000237" y="0"/>
                </a:lnTo>
                <a:lnTo>
                  <a:pt x="7000237" y="4819923"/>
                </a:lnTo>
                <a:lnTo>
                  <a:pt x="0" y="4819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15" t="0" r="-11493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09927" y="3181014"/>
            <a:ext cx="7555714" cy="1962486"/>
          </a:xfrm>
          <a:custGeom>
            <a:avLst/>
            <a:gdLst/>
            <a:ahLst/>
            <a:cxnLst/>
            <a:rect r="r" b="b" t="t" l="l"/>
            <a:pathLst>
              <a:path h="1962486" w="7555714">
                <a:moveTo>
                  <a:pt x="0" y="0"/>
                </a:moveTo>
                <a:lnTo>
                  <a:pt x="7555714" y="0"/>
                </a:lnTo>
                <a:lnTo>
                  <a:pt x="7555714" y="1962486"/>
                </a:lnTo>
                <a:lnTo>
                  <a:pt x="0" y="1962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846" t="0" r="-1284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4519" y="6684997"/>
            <a:ext cx="6637270" cy="2573303"/>
          </a:xfrm>
          <a:custGeom>
            <a:avLst/>
            <a:gdLst/>
            <a:ahLst/>
            <a:cxnLst/>
            <a:rect r="r" b="b" t="t" l="l"/>
            <a:pathLst>
              <a:path h="2573303" w="6637270">
                <a:moveTo>
                  <a:pt x="0" y="0"/>
                </a:moveTo>
                <a:lnTo>
                  <a:pt x="6637270" y="0"/>
                </a:lnTo>
                <a:lnTo>
                  <a:pt x="6637270" y="2573303"/>
                </a:lnTo>
                <a:lnTo>
                  <a:pt x="0" y="25733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4728" b="-1918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09927" y="866775"/>
            <a:ext cx="9933273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Calculations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4519" y="6093916"/>
            <a:ext cx="6637270" cy="41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7"/>
              </a:lnSpc>
              <a:spcBef>
                <a:spcPct val="0"/>
              </a:spcBef>
            </a:pPr>
            <a:r>
              <a:rPr lang="en-US" sz="23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Time to discharge smoothing capacitors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43738" y="3123864"/>
            <a:ext cx="6637270" cy="41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7"/>
              </a:lnSpc>
              <a:spcBef>
                <a:spcPct val="0"/>
              </a:spcBef>
            </a:pPr>
            <a:r>
              <a:rPr lang="en-US" sz="23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Power Calculation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9149" y="2586786"/>
            <a:ext cx="6637270" cy="41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7"/>
              </a:lnSpc>
              <a:spcBef>
                <a:spcPct val="0"/>
              </a:spcBef>
            </a:pPr>
            <a:r>
              <a:rPr lang="en-US" sz="23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Filter effect in microphone input circuit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925830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612205"/>
            <a:ext cx="14479624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5324316">
            <a:off x="15333006" y="69461"/>
            <a:ext cx="3045484" cy="2802808"/>
          </a:xfrm>
          <a:custGeom>
            <a:avLst/>
            <a:gdLst/>
            <a:ahLst/>
            <a:cxnLst/>
            <a:rect r="r" b="b" t="t" l="l"/>
            <a:pathLst>
              <a:path h="2802808" w="3045484">
                <a:moveTo>
                  <a:pt x="0" y="0"/>
                </a:moveTo>
                <a:lnTo>
                  <a:pt x="3045484" y="0"/>
                </a:lnTo>
                <a:lnTo>
                  <a:pt x="3045484" y="2802808"/>
                </a:lnTo>
                <a:lnTo>
                  <a:pt x="0" y="2802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8764" t="-100308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>
            <a:off x="17976270" y="2794845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09927" y="866775"/>
            <a:ext cx="9933273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7471" y="2718645"/>
            <a:ext cx="16902380" cy="418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990" indent="-315995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Use both wall power and a battery in unison so the device can be used without wall power for some time.</a:t>
            </a:r>
          </a:p>
          <a:p>
            <a:pPr algn="l">
              <a:lnSpc>
                <a:spcPts val="4098"/>
              </a:lnSpc>
            </a:pPr>
          </a:p>
          <a:p>
            <a:pPr algn="l" marL="631990" indent="-315995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Improve the signal fidelity of the PCB.</a:t>
            </a:r>
          </a:p>
          <a:p>
            <a:pPr algn="l">
              <a:lnSpc>
                <a:spcPts val="4098"/>
              </a:lnSpc>
            </a:pPr>
          </a:p>
          <a:p>
            <a:pPr algn="l" marL="631990" indent="-315995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Implement equalizers to control different qualities of the audio.</a:t>
            </a:r>
          </a:p>
          <a:p>
            <a:pPr algn="l">
              <a:lnSpc>
                <a:spcPts val="4380"/>
              </a:lnSpc>
            </a:pPr>
          </a:p>
          <a:p>
            <a:pPr algn="l" marL="631990" indent="-315995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Make the enclosure more ergonomical and attractive.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431" y="374254"/>
            <a:ext cx="3641990" cy="65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b="true" sz="3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Bill of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8327" y="1405956"/>
            <a:ext cx="1845601" cy="44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  <a:spcBef>
                <a:spcPct val="0"/>
              </a:spcBef>
            </a:pPr>
            <a:r>
              <a:rPr lang="en-US" b="true" sz="24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Component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43094" y="1405956"/>
            <a:ext cx="1653778" cy="44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  <a:spcBef>
                <a:spcPct val="0"/>
              </a:spcBef>
            </a:pPr>
            <a:r>
              <a:rPr lang="en-US" b="true" sz="24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Amount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28022" y="1405956"/>
            <a:ext cx="1653778" cy="44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  <a:spcBef>
                <a:spcPct val="0"/>
              </a:spcBef>
            </a:pPr>
            <a:r>
              <a:rPr lang="en-US" b="true" sz="24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Price (Rs.)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327" y="2114997"/>
            <a:ext cx="3780093" cy="788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Resistors</a:t>
            </a:r>
          </a:p>
          <a:p>
            <a:pPr algn="ctr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Capacitors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TL072 Opamp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TIP41/TIP42 Transistors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CD4066 Switching IC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IN4148/IN5408 Diodes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PCB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Enclosure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LM7812/LM7912 Regulator</a:t>
            </a:r>
          </a:p>
          <a:p>
            <a:pPr algn="l">
              <a:lnSpc>
                <a:spcPts val="3322"/>
              </a:lnSpc>
            </a:pPr>
          </a:p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2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Transformer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0" y="1850959"/>
            <a:ext cx="18288000" cy="16059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556248" y="1472631"/>
            <a:ext cx="0" cy="85250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2983718" y="1472631"/>
            <a:ext cx="0" cy="85250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187947" y="2288286"/>
            <a:ext cx="376238" cy="752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25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9 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  <a:spcBef>
                <a:spcPct val="0"/>
              </a:spcBef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13552" y="2114997"/>
            <a:ext cx="1215401" cy="794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25.00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220.00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350.00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100.00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100.00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8000.00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4500.00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120.00</a:t>
            </a:r>
          </a:p>
          <a:p>
            <a:pPr algn="ctr">
              <a:lnSpc>
                <a:spcPts val="3312"/>
              </a:lnSpc>
            </a:pPr>
          </a:p>
          <a:p>
            <a:pPr algn="ctr">
              <a:lnSpc>
                <a:spcPts val="3312"/>
              </a:lnSpc>
              <a:spcBef>
                <a:spcPct val="0"/>
              </a:spcBef>
            </a:pPr>
            <a:r>
              <a:rPr lang="en-US" sz="228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2000.00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99365" cy="1744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3676" y="8193751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4"/>
                </a:lnTo>
                <a:lnTo>
                  <a:pt x="0" y="45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7745" y="8193751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4"/>
                </a:lnTo>
                <a:lnTo>
                  <a:pt x="0" y="45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5231" y="8193751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4"/>
                </a:lnTo>
                <a:lnTo>
                  <a:pt x="0" y="45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2842" y="8129614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0" y="0"/>
                </a:lnTo>
                <a:lnTo>
                  <a:pt x="3638010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0259" y="2649322"/>
            <a:ext cx="3701428" cy="6608978"/>
            <a:chOff x="0" y="0"/>
            <a:chExt cx="1438367" cy="2568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8367" cy="2568235"/>
            </a:xfrm>
            <a:custGeom>
              <a:avLst/>
              <a:gdLst/>
              <a:ahLst/>
              <a:cxnLst/>
              <a:rect r="r" b="b" t="t" l="l"/>
              <a:pathLst>
                <a:path h="2568235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503395"/>
                  </a:lnTo>
                  <a:cubicBezTo>
                    <a:pt x="1438367" y="2520592"/>
                    <a:pt x="1431536" y="2537084"/>
                    <a:pt x="1419376" y="2549244"/>
                  </a:cubicBezTo>
                  <a:cubicBezTo>
                    <a:pt x="1407216" y="2561404"/>
                    <a:pt x="1390724" y="2568235"/>
                    <a:pt x="1373527" y="2568235"/>
                  </a:cubicBezTo>
                  <a:lnTo>
                    <a:pt x="64840" y="2568235"/>
                  </a:lnTo>
                  <a:cubicBezTo>
                    <a:pt x="47643" y="2568235"/>
                    <a:pt x="31151" y="2561404"/>
                    <a:pt x="18991" y="2549244"/>
                  </a:cubicBezTo>
                  <a:cubicBezTo>
                    <a:pt x="6831" y="2537084"/>
                    <a:pt x="0" y="2520592"/>
                    <a:pt x="0" y="2503395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38367" cy="2606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0822" y="2906014"/>
            <a:ext cx="3121063" cy="31210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14272" r="0" b="-1427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216037" y="2649322"/>
            <a:ext cx="3701428" cy="6608978"/>
            <a:chOff x="0" y="0"/>
            <a:chExt cx="1438367" cy="25682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8367" cy="2568235"/>
            </a:xfrm>
            <a:custGeom>
              <a:avLst/>
              <a:gdLst/>
              <a:ahLst/>
              <a:cxnLst/>
              <a:rect r="r" b="b" t="t" l="l"/>
              <a:pathLst>
                <a:path h="2568235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503395"/>
                  </a:lnTo>
                  <a:cubicBezTo>
                    <a:pt x="1438367" y="2520592"/>
                    <a:pt x="1431536" y="2537084"/>
                    <a:pt x="1419376" y="2549244"/>
                  </a:cubicBezTo>
                  <a:cubicBezTo>
                    <a:pt x="1407216" y="2561404"/>
                    <a:pt x="1390724" y="2568235"/>
                    <a:pt x="1373527" y="2568235"/>
                  </a:cubicBezTo>
                  <a:lnTo>
                    <a:pt x="64840" y="2568235"/>
                  </a:lnTo>
                  <a:cubicBezTo>
                    <a:pt x="47643" y="2568235"/>
                    <a:pt x="31151" y="2561404"/>
                    <a:pt x="18991" y="2549244"/>
                  </a:cubicBezTo>
                  <a:cubicBezTo>
                    <a:pt x="6831" y="2537084"/>
                    <a:pt x="0" y="2520592"/>
                    <a:pt x="0" y="2503395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38367" cy="2606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44891" y="2906014"/>
            <a:ext cx="3121063" cy="312106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9" t="0" r="-9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31814" y="2649322"/>
            <a:ext cx="3701428" cy="6608978"/>
            <a:chOff x="0" y="0"/>
            <a:chExt cx="1438367" cy="25682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8367" cy="2568235"/>
            </a:xfrm>
            <a:custGeom>
              <a:avLst/>
              <a:gdLst/>
              <a:ahLst/>
              <a:cxnLst/>
              <a:rect r="r" b="b" t="t" l="l"/>
              <a:pathLst>
                <a:path h="2568235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503395"/>
                  </a:lnTo>
                  <a:cubicBezTo>
                    <a:pt x="1438367" y="2520592"/>
                    <a:pt x="1431536" y="2537084"/>
                    <a:pt x="1419376" y="2549244"/>
                  </a:cubicBezTo>
                  <a:cubicBezTo>
                    <a:pt x="1407216" y="2561404"/>
                    <a:pt x="1390724" y="2568235"/>
                    <a:pt x="1373527" y="2568235"/>
                  </a:cubicBezTo>
                  <a:lnTo>
                    <a:pt x="64840" y="2568235"/>
                  </a:lnTo>
                  <a:cubicBezTo>
                    <a:pt x="47643" y="2568235"/>
                    <a:pt x="31151" y="2561404"/>
                    <a:pt x="18991" y="2549244"/>
                  </a:cubicBezTo>
                  <a:cubicBezTo>
                    <a:pt x="6831" y="2537084"/>
                    <a:pt x="0" y="2520592"/>
                    <a:pt x="0" y="2503395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38367" cy="2606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92377" y="2906014"/>
            <a:ext cx="3121063" cy="312106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15152" r="0" b="-15152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748356" y="5715772"/>
            <a:ext cx="2636788" cy="890541"/>
            <a:chOff x="0" y="0"/>
            <a:chExt cx="2002842" cy="6764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02842" cy="676434"/>
            </a:xfrm>
            <a:custGeom>
              <a:avLst/>
              <a:gdLst/>
              <a:ahLst/>
              <a:cxnLst/>
              <a:rect r="r" b="b" t="t" l="l"/>
              <a:pathLst>
                <a:path h="676434" w="2002842">
                  <a:moveTo>
                    <a:pt x="120381" y="0"/>
                  </a:moveTo>
                  <a:lnTo>
                    <a:pt x="1882461" y="0"/>
                  </a:lnTo>
                  <a:cubicBezTo>
                    <a:pt x="1948946" y="0"/>
                    <a:pt x="2002842" y="53896"/>
                    <a:pt x="2002842" y="120381"/>
                  </a:cubicBezTo>
                  <a:lnTo>
                    <a:pt x="2002842" y="556053"/>
                  </a:lnTo>
                  <a:cubicBezTo>
                    <a:pt x="2002842" y="622538"/>
                    <a:pt x="1948946" y="676434"/>
                    <a:pt x="1882461" y="676434"/>
                  </a:cubicBezTo>
                  <a:lnTo>
                    <a:pt x="120381" y="676434"/>
                  </a:lnTo>
                  <a:cubicBezTo>
                    <a:pt x="53896" y="676434"/>
                    <a:pt x="0" y="622538"/>
                    <a:pt x="0" y="556053"/>
                  </a:cubicBezTo>
                  <a:lnTo>
                    <a:pt x="0" y="120381"/>
                  </a:lnTo>
                  <a:cubicBezTo>
                    <a:pt x="0" y="53896"/>
                    <a:pt x="53896" y="0"/>
                    <a:pt x="120381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002842" cy="7145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Viduranga J.K.A</a:t>
              </a:r>
            </a:p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220663F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76167" y="2649322"/>
            <a:ext cx="3701428" cy="6608978"/>
            <a:chOff x="0" y="0"/>
            <a:chExt cx="1438367" cy="25682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38367" cy="2568235"/>
            </a:xfrm>
            <a:custGeom>
              <a:avLst/>
              <a:gdLst/>
              <a:ahLst/>
              <a:cxnLst/>
              <a:rect r="r" b="b" t="t" l="l"/>
              <a:pathLst>
                <a:path h="2568235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503395"/>
                  </a:lnTo>
                  <a:cubicBezTo>
                    <a:pt x="1438367" y="2520592"/>
                    <a:pt x="1431536" y="2537084"/>
                    <a:pt x="1419376" y="2549244"/>
                  </a:cubicBezTo>
                  <a:cubicBezTo>
                    <a:pt x="1407216" y="2561404"/>
                    <a:pt x="1390724" y="2568235"/>
                    <a:pt x="1373527" y="2568235"/>
                  </a:cubicBezTo>
                  <a:lnTo>
                    <a:pt x="64840" y="2568235"/>
                  </a:lnTo>
                  <a:cubicBezTo>
                    <a:pt x="47643" y="2568235"/>
                    <a:pt x="31151" y="2561404"/>
                    <a:pt x="18991" y="2549244"/>
                  </a:cubicBezTo>
                  <a:cubicBezTo>
                    <a:pt x="6831" y="2537084"/>
                    <a:pt x="0" y="2520592"/>
                    <a:pt x="0" y="2503395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438367" cy="2606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936730" y="2906014"/>
            <a:ext cx="3121063" cy="3121063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14324" r="0" b="-14324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365149" y="5715772"/>
            <a:ext cx="2800138" cy="890541"/>
            <a:chOff x="0" y="0"/>
            <a:chExt cx="2126919" cy="67643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26919" cy="676434"/>
            </a:xfrm>
            <a:custGeom>
              <a:avLst/>
              <a:gdLst/>
              <a:ahLst/>
              <a:cxnLst/>
              <a:rect r="r" b="b" t="t" l="l"/>
              <a:pathLst>
                <a:path h="676434" w="2126919">
                  <a:moveTo>
                    <a:pt x="113358" y="0"/>
                  </a:moveTo>
                  <a:lnTo>
                    <a:pt x="2013561" y="0"/>
                  </a:lnTo>
                  <a:cubicBezTo>
                    <a:pt x="2043625" y="0"/>
                    <a:pt x="2072458" y="11943"/>
                    <a:pt x="2093717" y="33202"/>
                  </a:cubicBezTo>
                  <a:cubicBezTo>
                    <a:pt x="2114976" y="54461"/>
                    <a:pt x="2126919" y="83294"/>
                    <a:pt x="2126919" y="113358"/>
                  </a:cubicBezTo>
                  <a:lnTo>
                    <a:pt x="2126919" y="563076"/>
                  </a:lnTo>
                  <a:cubicBezTo>
                    <a:pt x="2126919" y="625682"/>
                    <a:pt x="2076167" y="676434"/>
                    <a:pt x="2013561" y="676434"/>
                  </a:cubicBezTo>
                  <a:lnTo>
                    <a:pt x="113358" y="676434"/>
                  </a:lnTo>
                  <a:cubicBezTo>
                    <a:pt x="83294" y="676434"/>
                    <a:pt x="54461" y="664491"/>
                    <a:pt x="33202" y="643232"/>
                  </a:cubicBezTo>
                  <a:cubicBezTo>
                    <a:pt x="11943" y="621973"/>
                    <a:pt x="0" y="593140"/>
                    <a:pt x="0" y="563076"/>
                  </a:cubicBezTo>
                  <a:lnTo>
                    <a:pt x="0" y="113358"/>
                  </a:lnTo>
                  <a:cubicBezTo>
                    <a:pt x="0" y="83294"/>
                    <a:pt x="11943" y="54461"/>
                    <a:pt x="33202" y="33202"/>
                  </a:cubicBezTo>
                  <a:cubicBezTo>
                    <a:pt x="54461" y="11943"/>
                    <a:pt x="83294" y="0"/>
                    <a:pt x="113358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126919" cy="7145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Peries P.I.U</a:t>
              </a:r>
            </a:p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220452H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953207" y="5715772"/>
            <a:ext cx="3057775" cy="890541"/>
            <a:chOff x="0" y="0"/>
            <a:chExt cx="2322614" cy="67643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22614" cy="676434"/>
            </a:xfrm>
            <a:custGeom>
              <a:avLst/>
              <a:gdLst/>
              <a:ahLst/>
              <a:cxnLst/>
              <a:rect r="r" b="b" t="t" l="l"/>
              <a:pathLst>
                <a:path h="676434" w="2322614">
                  <a:moveTo>
                    <a:pt x="103807" y="0"/>
                  </a:moveTo>
                  <a:lnTo>
                    <a:pt x="2218807" y="0"/>
                  </a:lnTo>
                  <a:cubicBezTo>
                    <a:pt x="2276138" y="0"/>
                    <a:pt x="2322614" y="46476"/>
                    <a:pt x="2322614" y="103807"/>
                  </a:cubicBezTo>
                  <a:lnTo>
                    <a:pt x="2322614" y="572627"/>
                  </a:lnTo>
                  <a:cubicBezTo>
                    <a:pt x="2322614" y="600158"/>
                    <a:pt x="2311678" y="626562"/>
                    <a:pt x="2292210" y="646030"/>
                  </a:cubicBezTo>
                  <a:cubicBezTo>
                    <a:pt x="2272742" y="665497"/>
                    <a:pt x="2246339" y="676434"/>
                    <a:pt x="2218807" y="676434"/>
                  </a:cubicBezTo>
                  <a:lnTo>
                    <a:pt x="103807" y="676434"/>
                  </a:lnTo>
                  <a:cubicBezTo>
                    <a:pt x="46476" y="676434"/>
                    <a:pt x="0" y="629958"/>
                    <a:pt x="0" y="572627"/>
                  </a:cubicBezTo>
                  <a:lnTo>
                    <a:pt x="0" y="103807"/>
                  </a:lnTo>
                  <a:cubicBezTo>
                    <a:pt x="0" y="46476"/>
                    <a:pt x="46476" y="0"/>
                    <a:pt x="10380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322614" cy="7145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Weerakoon W.M.B.H</a:t>
              </a:r>
            </a:p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220683P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14206" y="5715772"/>
            <a:ext cx="2800060" cy="890541"/>
            <a:chOff x="0" y="0"/>
            <a:chExt cx="2126860" cy="67643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26860" cy="676434"/>
            </a:xfrm>
            <a:custGeom>
              <a:avLst/>
              <a:gdLst/>
              <a:ahLst/>
              <a:cxnLst/>
              <a:rect r="r" b="b" t="t" l="l"/>
              <a:pathLst>
                <a:path h="676434" w="2126860">
                  <a:moveTo>
                    <a:pt x="113361" y="0"/>
                  </a:moveTo>
                  <a:lnTo>
                    <a:pt x="2013499" y="0"/>
                  </a:lnTo>
                  <a:cubicBezTo>
                    <a:pt x="2043564" y="0"/>
                    <a:pt x="2072398" y="11943"/>
                    <a:pt x="2093657" y="33203"/>
                  </a:cubicBezTo>
                  <a:cubicBezTo>
                    <a:pt x="2114916" y="54462"/>
                    <a:pt x="2126860" y="83296"/>
                    <a:pt x="2126860" y="113361"/>
                  </a:cubicBezTo>
                  <a:lnTo>
                    <a:pt x="2126860" y="563073"/>
                  </a:lnTo>
                  <a:cubicBezTo>
                    <a:pt x="2126860" y="593138"/>
                    <a:pt x="2114916" y="621972"/>
                    <a:pt x="2093657" y="643231"/>
                  </a:cubicBezTo>
                  <a:cubicBezTo>
                    <a:pt x="2072398" y="664491"/>
                    <a:pt x="2043564" y="676434"/>
                    <a:pt x="2013499" y="676434"/>
                  </a:cubicBezTo>
                  <a:lnTo>
                    <a:pt x="113361" y="676434"/>
                  </a:lnTo>
                  <a:cubicBezTo>
                    <a:pt x="83296" y="676434"/>
                    <a:pt x="54462" y="664491"/>
                    <a:pt x="33203" y="643231"/>
                  </a:cubicBezTo>
                  <a:cubicBezTo>
                    <a:pt x="11943" y="621972"/>
                    <a:pt x="0" y="593138"/>
                    <a:pt x="0" y="563073"/>
                  </a:cubicBezTo>
                  <a:lnTo>
                    <a:pt x="0" y="113361"/>
                  </a:lnTo>
                  <a:cubicBezTo>
                    <a:pt x="0" y="83296"/>
                    <a:pt x="11943" y="54462"/>
                    <a:pt x="33203" y="33203"/>
                  </a:cubicBezTo>
                  <a:cubicBezTo>
                    <a:pt x="54462" y="11943"/>
                    <a:pt x="83296" y="0"/>
                    <a:pt x="113361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126860" cy="7145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35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Jayasekara S.P.R</a:t>
              </a:r>
            </a:p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220257N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92117" y="1155638"/>
            <a:ext cx="10612014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 Allocation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60822" y="6991508"/>
            <a:ext cx="3151394" cy="166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Enclosure Design</a:t>
            </a:r>
          </a:p>
          <a:p>
            <a:pPr algn="l">
              <a:lnSpc>
                <a:spcPts val="3312"/>
              </a:lnSpc>
            </a:pPr>
          </a:p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Resource Management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508895" y="6991508"/>
            <a:ext cx="3151394" cy="208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252" indent="-246126" lvl="1">
              <a:lnSpc>
                <a:spcPts val="3305"/>
              </a:lnSpc>
              <a:buFont typeface="Arial"/>
              <a:buChar char="•"/>
            </a:pPr>
            <a:r>
              <a:rPr lang="en-US" sz="227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Circuit Design</a:t>
            </a:r>
          </a:p>
          <a:p>
            <a:pPr algn="l">
              <a:lnSpc>
                <a:spcPts val="3305"/>
              </a:lnSpc>
            </a:pPr>
          </a:p>
          <a:p>
            <a:pPr algn="l" marL="492252" indent="-246126" lvl="1">
              <a:lnSpc>
                <a:spcPts val="3305"/>
              </a:lnSpc>
              <a:buFont typeface="Arial"/>
              <a:buChar char="•"/>
            </a:pPr>
            <a:r>
              <a:rPr lang="en-US" sz="227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and Debugging</a:t>
            </a:r>
          </a:p>
          <a:p>
            <a:pPr algn="l">
              <a:lnSpc>
                <a:spcPts val="3305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692377" y="6991508"/>
            <a:ext cx="3151394" cy="208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PCB Design</a:t>
            </a:r>
          </a:p>
          <a:p>
            <a:pPr algn="l">
              <a:lnSpc>
                <a:spcPts val="3312"/>
              </a:lnSpc>
            </a:pPr>
          </a:p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PCB Testing</a:t>
            </a:r>
          </a:p>
          <a:p>
            <a:pPr algn="l">
              <a:lnSpc>
                <a:spcPts val="3312"/>
              </a:lnSpc>
            </a:pPr>
          </a:p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Documentation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07906" y="6641875"/>
            <a:ext cx="3151394" cy="291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Circuit Design</a:t>
            </a:r>
          </a:p>
          <a:p>
            <a:pPr algn="l">
              <a:lnSpc>
                <a:spcPts val="3312"/>
              </a:lnSpc>
            </a:pPr>
          </a:p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Simulation</a:t>
            </a:r>
          </a:p>
          <a:p>
            <a:pPr algn="l">
              <a:lnSpc>
                <a:spcPts val="3312"/>
              </a:lnSpc>
            </a:pPr>
          </a:p>
          <a:p>
            <a:pPr algn="l" marL="493151" indent="-246575" lvl="1">
              <a:lnSpc>
                <a:spcPts val="3312"/>
              </a:lnSpc>
              <a:buFont typeface="Arial"/>
              <a:buChar char="•"/>
            </a:pPr>
            <a:r>
              <a:rPr lang="en-US" sz="2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Testing and Debugging</a:t>
            </a:r>
          </a:p>
          <a:p>
            <a:pPr algn="l">
              <a:lnSpc>
                <a:spcPts val="3312"/>
              </a:lnSpc>
            </a:pPr>
          </a:p>
        </p:txBody>
      </p:sp>
      <p:sp>
        <p:nvSpPr>
          <p:cNvPr name="Freeform 46" id="46"/>
          <p:cNvSpPr/>
          <p:nvPr/>
        </p:nvSpPr>
        <p:spPr>
          <a:xfrm flipH="false" flipV="false" rot="5324316">
            <a:off x="15787864" y="137478"/>
            <a:ext cx="2583796" cy="2360169"/>
          </a:xfrm>
          <a:custGeom>
            <a:avLst/>
            <a:gdLst/>
            <a:ahLst/>
            <a:cxnLst/>
            <a:rect r="r" b="b" t="t" l="l"/>
            <a:pathLst>
              <a:path h="2360169" w="2583796">
                <a:moveTo>
                  <a:pt x="0" y="0"/>
                </a:moveTo>
                <a:lnTo>
                  <a:pt x="2583796" y="0"/>
                </a:lnTo>
                <a:lnTo>
                  <a:pt x="2583796" y="2360170"/>
                </a:lnTo>
                <a:lnTo>
                  <a:pt x="0" y="2360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7854" t="-137875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6882669" y="735866"/>
            <a:ext cx="1514312" cy="1301362"/>
            <a:chOff x="0" y="0"/>
            <a:chExt cx="812800" cy="6985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4316">
            <a:off x="15382229" y="86473"/>
            <a:ext cx="2979620" cy="2833947"/>
          </a:xfrm>
          <a:custGeom>
            <a:avLst/>
            <a:gdLst/>
            <a:ahLst/>
            <a:cxnLst/>
            <a:rect r="r" b="b" t="t" l="l"/>
            <a:pathLst>
              <a:path h="2833947" w="2979620">
                <a:moveTo>
                  <a:pt x="0" y="0"/>
                </a:moveTo>
                <a:lnTo>
                  <a:pt x="2979620" y="0"/>
                </a:lnTo>
                <a:lnTo>
                  <a:pt x="2979620" y="2833946"/>
                </a:lnTo>
                <a:lnTo>
                  <a:pt x="0" y="2833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3600" t="-98107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75683">
            <a:off x="-103125" y="7366090"/>
            <a:ext cx="2971659" cy="2766919"/>
          </a:xfrm>
          <a:custGeom>
            <a:avLst/>
            <a:gdLst/>
            <a:ahLst/>
            <a:cxnLst/>
            <a:rect r="r" b="b" t="t" l="l"/>
            <a:pathLst>
              <a:path h="2766919" w="2971659">
                <a:moveTo>
                  <a:pt x="0" y="0"/>
                </a:moveTo>
                <a:lnTo>
                  <a:pt x="2971659" y="0"/>
                </a:lnTo>
                <a:lnTo>
                  <a:pt x="2971659" y="2766920"/>
                </a:lnTo>
                <a:lnTo>
                  <a:pt x="0" y="276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4199" t="-102906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226005" y="7883216"/>
            <a:ext cx="1514312" cy="1301362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43585" y="2725087"/>
            <a:ext cx="8800830" cy="4836826"/>
            <a:chOff x="0" y="0"/>
            <a:chExt cx="2317914" cy="1273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7914" cy="1273897"/>
            </a:xfrm>
            <a:custGeom>
              <a:avLst/>
              <a:gdLst/>
              <a:ahLst/>
              <a:cxnLst/>
              <a:rect r="r" b="b" t="t" l="l"/>
              <a:pathLst>
                <a:path h="1273897" w="2317914">
                  <a:moveTo>
                    <a:pt x="0" y="0"/>
                  </a:moveTo>
                  <a:lnTo>
                    <a:pt x="2317914" y="0"/>
                  </a:lnTo>
                  <a:lnTo>
                    <a:pt x="2317914" y="1273897"/>
                  </a:lnTo>
                  <a:lnTo>
                    <a:pt x="0" y="1273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17914" cy="133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160480" y="2596174"/>
            <a:ext cx="9967041" cy="28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4"/>
              </a:lnSpc>
              <a:spcBef>
                <a:spcPct val="0"/>
              </a:spcBef>
            </a:pPr>
            <a:r>
              <a:rPr lang="en-US" b="true" sz="15696" spc="102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8898" y="4393888"/>
            <a:ext cx="11070203" cy="28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4"/>
              </a:lnSpc>
              <a:spcBef>
                <a:spcPct val="0"/>
              </a:spcBef>
            </a:pPr>
            <a:r>
              <a:rPr lang="en-US" b="true" sz="15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925830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927" y="1856538"/>
            <a:ext cx="11398983" cy="757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7"/>
              </a:lnSpc>
            </a:pPr>
            <a:r>
              <a:rPr lang="en-US" sz="2884" spc="187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Our project was the design of an analog audio voice over circuit. </a:t>
            </a: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</a:pPr>
            <a:r>
              <a:rPr lang="en-US" sz="2884" spc="187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The main functionality of the device is to switch between audio from 2 channels and output it using a speaker.</a:t>
            </a: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</a:pPr>
            <a:r>
              <a:rPr lang="en-US" sz="2884" spc="187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The switching happens automatically using a switching IC.</a:t>
            </a: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</a:pPr>
            <a:r>
              <a:rPr lang="en-US" sz="2884" spc="187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Normal audio is from a 3.5mm jack and microphone is given priority when it is used.</a:t>
            </a: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  <a:spcBef>
                <a:spcPct val="0"/>
              </a:spcBef>
            </a:pPr>
            <a:r>
              <a:rPr lang="en-US" sz="2884" spc="187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Our top priority was to ensure the clarity of the output sound by removing any induced noise.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723107" y="9612205"/>
            <a:ext cx="14479624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7976270" y="2794845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324316">
            <a:off x="15355735" y="112364"/>
            <a:ext cx="2980785" cy="2782139"/>
          </a:xfrm>
          <a:custGeom>
            <a:avLst/>
            <a:gdLst/>
            <a:ahLst/>
            <a:cxnLst/>
            <a:rect r="r" b="b" t="t" l="l"/>
            <a:pathLst>
              <a:path h="2782139" w="2980785">
                <a:moveTo>
                  <a:pt x="0" y="0"/>
                </a:moveTo>
                <a:lnTo>
                  <a:pt x="2980786" y="0"/>
                </a:lnTo>
                <a:lnTo>
                  <a:pt x="2980786" y="2782139"/>
                </a:lnTo>
                <a:lnTo>
                  <a:pt x="0" y="2782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9531" t="-10723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209927" y="1652379"/>
            <a:ext cx="903745" cy="0"/>
          </a:xfrm>
          <a:prstGeom prst="line">
            <a:avLst/>
          </a:prstGeom>
          <a:ln cap="flat" w="238125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209927" y="451934"/>
            <a:ext cx="6634902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925830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40951" y="1702121"/>
            <a:ext cx="2643934" cy="2643934"/>
          </a:xfrm>
          <a:custGeom>
            <a:avLst/>
            <a:gdLst/>
            <a:ahLst/>
            <a:cxnLst/>
            <a:rect r="r" b="b" t="t" l="l"/>
            <a:pathLst>
              <a:path h="2643934" w="2643934">
                <a:moveTo>
                  <a:pt x="0" y="0"/>
                </a:moveTo>
                <a:lnTo>
                  <a:pt x="2643934" y="0"/>
                </a:lnTo>
                <a:lnTo>
                  <a:pt x="2643934" y="2643934"/>
                </a:lnTo>
                <a:lnTo>
                  <a:pt x="0" y="2643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723107" y="9612205"/>
            <a:ext cx="14479624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7976270" y="2794845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324316">
            <a:off x="15355735" y="112364"/>
            <a:ext cx="2980785" cy="2782139"/>
          </a:xfrm>
          <a:custGeom>
            <a:avLst/>
            <a:gdLst/>
            <a:ahLst/>
            <a:cxnLst/>
            <a:rect r="r" b="b" t="t" l="l"/>
            <a:pathLst>
              <a:path h="2782139" w="2980785">
                <a:moveTo>
                  <a:pt x="0" y="0"/>
                </a:moveTo>
                <a:lnTo>
                  <a:pt x="2980786" y="0"/>
                </a:lnTo>
                <a:lnTo>
                  <a:pt x="2980786" y="2782139"/>
                </a:lnTo>
                <a:lnTo>
                  <a:pt x="0" y="278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9531" t="-10723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209927" y="2374497"/>
            <a:ext cx="903745" cy="0"/>
          </a:xfrm>
          <a:prstGeom prst="line">
            <a:avLst/>
          </a:prstGeom>
          <a:ln cap="flat" w="238125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840951" y="6025131"/>
            <a:ext cx="2643934" cy="2643934"/>
          </a:xfrm>
          <a:custGeom>
            <a:avLst/>
            <a:gdLst/>
            <a:ahLst/>
            <a:cxnLst/>
            <a:rect r="r" b="b" t="t" l="l"/>
            <a:pathLst>
              <a:path h="2643934" w="2643934">
                <a:moveTo>
                  <a:pt x="0" y="0"/>
                </a:moveTo>
                <a:lnTo>
                  <a:pt x="2643934" y="0"/>
                </a:lnTo>
                <a:lnTo>
                  <a:pt x="2643934" y="2643934"/>
                </a:lnTo>
                <a:lnTo>
                  <a:pt x="0" y="2643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48373" y="3235833"/>
            <a:ext cx="3210927" cy="3210927"/>
          </a:xfrm>
          <a:custGeom>
            <a:avLst/>
            <a:gdLst/>
            <a:ahLst/>
            <a:cxnLst/>
            <a:rect r="r" b="b" t="t" l="l"/>
            <a:pathLst>
              <a:path h="3210927" w="3210927">
                <a:moveTo>
                  <a:pt x="0" y="0"/>
                </a:moveTo>
                <a:lnTo>
                  <a:pt x="3210927" y="0"/>
                </a:lnTo>
                <a:lnTo>
                  <a:pt x="3210927" y="3210927"/>
                </a:lnTo>
                <a:lnTo>
                  <a:pt x="0" y="3210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09927" y="866775"/>
            <a:ext cx="6634902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864" y="2709120"/>
            <a:ext cx="6743965" cy="694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Opamp - TL072</a:t>
            </a:r>
          </a:p>
          <a:p>
            <a:pPr algn="just">
              <a:lnSpc>
                <a:spcPts val="3919"/>
              </a:lnSpc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ower Transistors - TIP41, TIP42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Diodes - 1N4148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Capacitors/ Resistors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Electret Microphone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CD4066 Switching IC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5" indent="-302257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LM7812/ LM7912 Voltage Regulators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457007" cy="10287000"/>
            <a:chOff x="0" y="0"/>
            <a:chExt cx="48611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11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61105">
                  <a:moveTo>
                    <a:pt x="0" y="0"/>
                  </a:moveTo>
                  <a:lnTo>
                    <a:pt x="4861105" y="0"/>
                  </a:lnTo>
                  <a:lnTo>
                    <a:pt x="48611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6110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42695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7880947" y="2942409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44000" y="9612205"/>
            <a:ext cx="7058731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5324316">
            <a:off x="15812615" y="152864"/>
            <a:ext cx="2583796" cy="2360169"/>
          </a:xfrm>
          <a:custGeom>
            <a:avLst/>
            <a:gdLst/>
            <a:ahLst/>
            <a:cxnLst/>
            <a:rect r="r" b="b" t="t" l="l"/>
            <a:pathLst>
              <a:path h="2360169" w="2583796">
                <a:moveTo>
                  <a:pt x="0" y="0"/>
                </a:moveTo>
                <a:lnTo>
                  <a:pt x="2583796" y="0"/>
                </a:lnTo>
                <a:lnTo>
                  <a:pt x="2583796" y="2360169"/>
                </a:lnTo>
                <a:lnTo>
                  <a:pt x="0" y="2360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7854" t="-13787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42695" y="814459"/>
            <a:ext cx="1514312" cy="130136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31789" y="672317"/>
            <a:ext cx="14246617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Justification for Components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789" y="2049146"/>
            <a:ext cx="16510906" cy="78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TL074 Opamps - </a:t>
            </a: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High slew rate (13V/µs)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Low Noise Amplification (Low input offset / bias current)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High bandwidth (3MHz Unity gain bandwidth)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TIP41/TIP42 Transistors - </a:t>
            </a: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High power dissipating capability (65W)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          High collector current to drive the speaker (Upto 6A)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1N4148 Diode - </a:t>
            </a: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High reverse volage (75V)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Low reverse recovery time (4ns)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CD4066 Switch IC - </a:t>
            </a: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CMOS bilateral switches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Logical switching unlike mechanical switching relays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No noise like relays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Minimal Distortion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IN5408 Diode - </a:t>
            </a: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High peak repetitive reverse voltage (1000V)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High surge current capability (200A)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144000" y="9277350"/>
            <a:ext cx="70587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324316">
            <a:off x="15355735" y="112364"/>
            <a:ext cx="2980785" cy="2782139"/>
          </a:xfrm>
          <a:custGeom>
            <a:avLst/>
            <a:gdLst/>
            <a:ahLst/>
            <a:cxnLst/>
            <a:rect r="r" b="b" t="t" l="l"/>
            <a:pathLst>
              <a:path h="2782139" w="2980785">
                <a:moveTo>
                  <a:pt x="0" y="0"/>
                </a:moveTo>
                <a:lnTo>
                  <a:pt x="2980786" y="0"/>
                </a:lnTo>
                <a:lnTo>
                  <a:pt x="2980786" y="2782139"/>
                </a:lnTo>
                <a:lnTo>
                  <a:pt x="0" y="2782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3512" t="-101796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87608" y="2307223"/>
            <a:ext cx="16147177" cy="6826018"/>
          </a:xfrm>
          <a:custGeom>
            <a:avLst/>
            <a:gdLst/>
            <a:ahLst/>
            <a:cxnLst/>
            <a:rect r="r" b="b" t="t" l="l"/>
            <a:pathLst>
              <a:path h="6826018" w="16147177">
                <a:moveTo>
                  <a:pt x="0" y="0"/>
                </a:moveTo>
                <a:lnTo>
                  <a:pt x="16147177" y="0"/>
                </a:lnTo>
                <a:lnTo>
                  <a:pt x="16147177" y="6826018"/>
                </a:lnTo>
                <a:lnTo>
                  <a:pt x="0" y="6826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049" r="0" b="-1694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6633" y="672317"/>
            <a:ext cx="8407367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FDFBFB"/>
                </a:solidFill>
                <a:latin typeface="Poppins Bold"/>
                <a:ea typeface="Poppins Bold"/>
                <a:cs typeface="Poppins Bold"/>
                <a:sym typeface="Poppins Bold"/>
              </a:rPr>
              <a:t>Schematic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457007" cy="10287000"/>
            <a:chOff x="0" y="0"/>
            <a:chExt cx="48611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11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61105">
                  <a:moveTo>
                    <a:pt x="0" y="0"/>
                  </a:moveTo>
                  <a:lnTo>
                    <a:pt x="4861105" y="0"/>
                  </a:lnTo>
                  <a:lnTo>
                    <a:pt x="48611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6110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42695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7880947" y="2942409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44000" y="9612205"/>
            <a:ext cx="7058731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5324316">
            <a:off x="15812615" y="152864"/>
            <a:ext cx="2583796" cy="2360169"/>
          </a:xfrm>
          <a:custGeom>
            <a:avLst/>
            <a:gdLst/>
            <a:ahLst/>
            <a:cxnLst/>
            <a:rect r="r" b="b" t="t" l="l"/>
            <a:pathLst>
              <a:path h="2360169" w="2583796">
                <a:moveTo>
                  <a:pt x="0" y="0"/>
                </a:moveTo>
                <a:lnTo>
                  <a:pt x="2583796" y="0"/>
                </a:lnTo>
                <a:lnTo>
                  <a:pt x="2583796" y="2360169"/>
                </a:lnTo>
                <a:lnTo>
                  <a:pt x="0" y="2360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7854" t="-13787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42695" y="814459"/>
            <a:ext cx="1514312" cy="130136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31789" y="2006135"/>
            <a:ext cx="7057750" cy="7466616"/>
          </a:xfrm>
          <a:custGeom>
            <a:avLst/>
            <a:gdLst/>
            <a:ahLst/>
            <a:cxnLst/>
            <a:rect r="r" b="b" t="t" l="l"/>
            <a:pathLst>
              <a:path h="7466616" w="7057750">
                <a:moveTo>
                  <a:pt x="0" y="0"/>
                </a:moveTo>
                <a:lnTo>
                  <a:pt x="7057750" y="0"/>
                </a:lnTo>
                <a:lnTo>
                  <a:pt x="7057750" y="7466616"/>
                </a:lnTo>
                <a:lnTo>
                  <a:pt x="0" y="7466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6" t="-529" r="-143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1789" y="672317"/>
            <a:ext cx="8712211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Device 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5634" y="2376092"/>
            <a:ext cx="6441794" cy="650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Main Parts of the Circuit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 </a:t>
            </a: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Microphone Biasing and Preamplifier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</a:t>
            </a: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Full wave rectifier circuit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3. </a:t>
            </a: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Switching circuit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4. </a:t>
            </a: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Audio Preamplifier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5. </a:t>
            </a: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Audio Power Amplifier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sz="258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6. </a:t>
            </a: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Power supply circuit</a:t>
            </a:r>
          </a:p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584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324316">
            <a:off x="15332281" y="135333"/>
            <a:ext cx="2981772" cy="2736227"/>
          </a:xfrm>
          <a:custGeom>
            <a:avLst/>
            <a:gdLst/>
            <a:ahLst/>
            <a:cxnLst/>
            <a:rect r="r" b="b" t="t" l="l"/>
            <a:pathLst>
              <a:path h="2736227" w="2981772">
                <a:moveTo>
                  <a:pt x="0" y="0"/>
                </a:moveTo>
                <a:lnTo>
                  <a:pt x="2981772" y="0"/>
                </a:lnTo>
                <a:lnTo>
                  <a:pt x="2981772" y="2736226"/>
                </a:lnTo>
                <a:lnTo>
                  <a:pt x="0" y="273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3438" t="-10518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60415" y="2602313"/>
            <a:ext cx="6814102" cy="5486256"/>
          </a:xfrm>
          <a:custGeom>
            <a:avLst/>
            <a:gdLst/>
            <a:ahLst/>
            <a:cxnLst/>
            <a:rect r="r" b="b" t="t" l="l"/>
            <a:pathLst>
              <a:path h="5486256" w="6814102">
                <a:moveTo>
                  <a:pt x="0" y="0"/>
                </a:moveTo>
                <a:lnTo>
                  <a:pt x="6814102" y="0"/>
                </a:lnTo>
                <a:lnTo>
                  <a:pt x="6814102" y="5486256"/>
                </a:lnTo>
                <a:lnTo>
                  <a:pt x="0" y="54862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98" r="0" b="-205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95671" y="2602313"/>
            <a:ext cx="6704375" cy="5486256"/>
          </a:xfrm>
          <a:custGeom>
            <a:avLst/>
            <a:gdLst/>
            <a:ahLst/>
            <a:cxnLst/>
            <a:rect r="r" b="b" t="t" l="l"/>
            <a:pathLst>
              <a:path h="5486256" w="6704375">
                <a:moveTo>
                  <a:pt x="0" y="0"/>
                </a:moveTo>
                <a:lnTo>
                  <a:pt x="6704375" y="0"/>
                </a:lnTo>
                <a:lnTo>
                  <a:pt x="6704375" y="5486256"/>
                </a:lnTo>
                <a:lnTo>
                  <a:pt x="0" y="5486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98" r="0" b="-2097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23107" y="900442"/>
            <a:ext cx="9215310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Simulation 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09672" y="8473727"/>
            <a:ext cx="2795720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Input From Microphone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59524" y="8473727"/>
            <a:ext cx="2795720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06861"/>
                </a:solidFill>
                <a:latin typeface="Poppins"/>
                <a:ea typeface="Poppins"/>
                <a:cs typeface="Poppins"/>
                <a:sym typeface="Poppins"/>
              </a:rPr>
              <a:t>Input From Microphone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60893"/>
            <a:chOff x="0" y="0"/>
            <a:chExt cx="4816593" cy="674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4474"/>
            </a:xfrm>
            <a:custGeom>
              <a:avLst/>
              <a:gdLst/>
              <a:ahLst/>
              <a:cxnLst/>
              <a:rect r="r" b="b" t="t" l="l"/>
              <a:pathLst>
                <a:path h="6744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4474"/>
                  </a:lnTo>
                  <a:lnTo>
                    <a:pt x="0" y="674474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31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82313" y="675325"/>
            <a:ext cx="1596325" cy="1596325"/>
          </a:xfrm>
          <a:custGeom>
            <a:avLst/>
            <a:gdLst/>
            <a:ahLst/>
            <a:cxnLst/>
            <a:rect r="r" b="b" t="t" l="l"/>
            <a:pathLst>
              <a:path h="1596325" w="1596325">
                <a:moveTo>
                  <a:pt x="0" y="0"/>
                </a:moveTo>
                <a:lnTo>
                  <a:pt x="1596325" y="0"/>
                </a:lnTo>
                <a:lnTo>
                  <a:pt x="1596325" y="1596325"/>
                </a:lnTo>
                <a:lnTo>
                  <a:pt x="0" y="159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2401" y="3584926"/>
            <a:ext cx="5713617" cy="3821772"/>
          </a:xfrm>
          <a:custGeom>
            <a:avLst/>
            <a:gdLst/>
            <a:ahLst/>
            <a:cxnLst/>
            <a:rect r="r" b="b" t="t" l="l"/>
            <a:pathLst>
              <a:path h="3821772" w="5713617">
                <a:moveTo>
                  <a:pt x="0" y="0"/>
                </a:moveTo>
                <a:lnTo>
                  <a:pt x="5713617" y="0"/>
                </a:lnTo>
                <a:lnTo>
                  <a:pt x="5713617" y="3821772"/>
                </a:lnTo>
                <a:lnTo>
                  <a:pt x="0" y="382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130" r="0" b="-1026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99893" y="3584926"/>
            <a:ext cx="6082603" cy="3821772"/>
          </a:xfrm>
          <a:custGeom>
            <a:avLst/>
            <a:gdLst/>
            <a:ahLst/>
            <a:cxnLst/>
            <a:rect r="r" b="b" t="t" l="l"/>
            <a:pathLst>
              <a:path h="3821772" w="6082603">
                <a:moveTo>
                  <a:pt x="0" y="0"/>
                </a:moveTo>
                <a:lnTo>
                  <a:pt x="6082603" y="0"/>
                </a:lnTo>
                <a:lnTo>
                  <a:pt x="6082603" y="3821772"/>
                </a:lnTo>
                <a:lnTo>
                  <a:pt x="0" y="3821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92" t="-9609" r="-22505" b="-2604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5792" y="3888302"/>
            <a:ext cx="3888790" cy="4484380"/>
          </a:xfrm>
          <a:custGeom>
            <a:avLst/>
            <a:gdLst/>
            <a:ahLst/>
            <a:cxnLst/>
            <a:rect r="r" b="b" t="t" l="l"/>
            <a:pathLst>
              <a:path h="4484380" w="3888790">
                <a:moveTo>
                  <a:pt x="0" y="0"/>
                </a:moveTo>
                <a:lnTo>
                  <a:pt x="3888790" y="0"/>
                </a:lnTo>
                <a:lnTo>
                  <a:pt x="3888790" y="4484380"/>
                </a:lnTo>
                <a:lnTo>
                  <a:pt x="0" y="4484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144" r="-866" b="-1635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0392" y="866775"/>
            <a:ext cx="5399448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Prototype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9735" y="9191625"/>
            <a:ext cx="3674846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Breadboard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81786" y="7914847"/>
            <a:ext cx="3674846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3.5mm Audio 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4890" y="7914847"/>
            <a:ext cx="3674846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Echo Spectrum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925830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612205"/>
            <a:ext cx="14479624" cy="0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976270" y="2794845"/>
            <a:ext cx="0" cy="5293724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324316">
            <a:off x="15333006" y="69461"/>
            <a:ext cx="3045484" cy="2802808"/>
          </a:xfrm>
          <a:custGeom>
            <a:avLst/>
            <a:gdLst/>
            <a:ahLst/>
            <a:cxnLst/>
            <a:rect r="r" b="b" t="t" l="l"/>
            <a:pathLst>
              <a:path h="2802808" w="3045484">
                <a:moveTo>
                  <a:pt x="0" y="0"/>
                </a:moveTo>
                <a:lnTo>
                  <a:pt x="3045484" y="0"/>
                </a:lnTo>
                <a:lnTo>
                  <a:pt x="3045484" y="2802808"/>
                </a:lnTo>
                <a:lnTo>
                  <a:pt x="0" y="2802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8764" t="-100308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44000" y="1028700"/>
            <a:ext cx="1061108" cy="1061108"/>
          </a:xfrm>
          <a:custGeom>
            <a:avLst/>
            <a:gdLst/>
            <a:ahLst/>
            <a:cxnLst/>
            <a:rect r="r" b="b" t="t" l="l"/>
            <a:pathLst>
              <a:path h="1061108" w="1061108">
                <a:moveTo>
                  <a:pt x="0" y="0"/>
                </a:moveTo>
                <a:lnTo>
                  <a:pt x="1061108" y="0"/>
                </a:lnTo>
                <a:lnTo>
                  <a:pt x="1061108" y="1061108"/>
                </a:lnTo>
                <a:lnTo>
                  <a:pt x="0" y="1061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43200" y="1559254"/>
            <a:ext cx="3866566" cy="4158789"/>
          </a:xfrm>
          <a:custGeom>
            <a:avLst/>
            <a:gdLst/>
            <a:ahLst/>
            <a:cxnLst/>
            <a:rect r="r" b="b" t="t" l="l"/>
            <a:pathLst>
              <a:path h="4158789" w="3866566">
                <a:moveTo>
                  <a:pt x="0" y="0"/>
                </a:moveTo>
                <a:lnTo>
                  <a:pt x="3866566" y="0"/>
                </a:lnTo>
                <a:lnTo>
                  <a:pt x="3866566" y="4158789"/>
                </a:lnTo>
                <a:lnTo>
                  <a:pt x="0" y="41587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8" t="-62237" r="0" b="-4488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803821" y="5878341"/>
            <a:ext cx="3475737" cy="2783931"/>
          </a:xfrm>
          <a:custGeom>
            <a:avLst/>
            <a:gdLst/>
            <a:ahLst/>
            <a:cxnLst/>
            <a:rect r="r" b="b" t="t" l="l"/>
            <a:pathLst>
              <a:path h="2783931" w="3475737">
                <a:moveTo>
                  <a:pt x="0" y="0"/>
                </a:moveTo>
                <a:lnTo>
                  <a:pt x="3475737" y="0"/>
                </a:lnTo>
                <a:lnTo>
                  <a:pt x="3475737" y="2783931"/>
                </a:lnTo>
                <a:lnTo>
                  <a:pt x="0" y="2783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3336" r="-465" b="-7539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362260" y="6075508"/>
            <a:ext cx="3337591" cy="2772768"/>
          </a:xfrm>
          <a:custGeom>
            <a:avLst/>
            <a:gdLst/>
            <a:ahLst/>
            <a:cxnLst/>
            <a:rect r="r" b="b" t="t" l="l"/>
            <a:pathLst>
              <a:path h="2772768" w="3337591">
                <a:moveTo>
                  <a:pt x="0" y="0"/>
                </a:moveTo>
                <a:lnTo>
                  <a:pt x="3337591" y="0"/>
                </a:lnTo>
                <a:lnTo>
                  <a:pt x="3337591" y="2772768"/>
                </a:lnTo>
                <a:lnTo>
                  <a:pt x="0" y="2772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3133" t="-38296" r="-58368" b="-2514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09927" y="2893825"/>
            <a:ext cx="9287299" cy="628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193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Enclosure design objective  is to provide a compact, durable and ventilated enclosure for our product.</a:t>
            </a:r>
          </a:p>
          <a:p>
            <a:pPr algn="just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193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Designed using black PLA.</a:t>
            </a:r>
          </a:p>
          <a:p>
            <a:pPr algn="just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193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Very simple design with three IO ports holes, power socket hole &amp; volume controller hole. </a:t>
            </a:r>
          </a:p>
          <a:p>
            <a:pPr algn="just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193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Perforations on the top &amp; bottom panels to prevent overheating.</a:t>
            </a:r>
          </a:p>
          <a:p>
            <a:pPr algn="just" marL="642041" indent="-321020" lvl="1">
              <a:lnSpc>
                <a:spcPts val="4163"/>
              </a:lnSpc>
              <a:buFont typeface="Arial"/>
              <a:buChar char="•"/>
            </a:pPr>
            <a:r>
              <a:rPr lang="en-US" sz="2973" spc="193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Final design dimensions - 11.6×11.6×10 cm</a:t>
            </a:r>
          </a:p>
          <a:p>
            <a:pPr algn="just">
              <a:lnSpc>
                <a:spcPts val="4163"/>
              </a:lnSpc>
            </a:pPr>
          </a:p>
          <a:p>
            <a:pPr algn="just">
              <a:lnSpc>
                <a:spcPts val="416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09927" y="866775"/>
            <a:ext cx="9933273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06861"/>
                </a:solidFill>
                <a:latin typeface="Poppins Bold"/>
                <a:ea typeface="Poppins Bold"/>
                <a:cs typeface="Poppins Bold"/>
                <a:sym typeface="Poppins Bold"/>
              </a:rPr>
              <a:t>Enclosure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DAGUKxM42zo</dc:identifier>
  <dcterms:modified xsi:type="dcterms:W3CDTF">2011-08-01T06:04:30Z</dcterms:modified>
  <cp:revision>1</cp:revision>
  <dc:title>Presentation_25</dc:title>
</cp:coreProperties>
</file>